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70" r:id="rId6"/>
    <p:sldId id="262" r:id="rId7"/>
    <p:sldId id="260" r:id="rId8"/>
    <p:sldId id="259" r:id="rId9"/>
    <p:sldId id="261" r:id="rId10"/>
    <p:sldId id="264" r:id="rId11"/>
    <p:sldId id="265" r:id="rId12"/>
    <p:sldId id="267" r:id="rId13"/>
    <p:sldId id="268" r:id="rId14"/>
    <p:sldId id="269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8" autoAdjust="0"/>
    <p:restoredTop sz="94660"/>
  </p:normalViewPr>
  <p:slideViewPr>
    <p:cSldViewPr snapToGrid="0">
      <p:cViewPr varScale="1">
        <p:scale>
          <a:sx n="88" d="100"/>
          <a:sy n="88" d="100"/>
        </p:scale>
        <p:origin x="80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tudy-notion-mega-project-frontend.vercel.app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15CE-BF1F-0A94-5E18-2C9BF9294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870" y="1154243"/>
            <a:ext cx="10043410" cy="1925981"/>
          </a:xfrm>
        </p:spPr>
        <p:txBody>
          <a:bodyPr>
            <a:normAutofit fontScale="90000"/>
          </a:bodyPr>
          <a:lstStyle/>
          <a:p>
            <a:r>
              <a:rPr lang="en-IN" sz="8000" b="1" i="0" dirty="0">
                <a:effectLst/>
                <a:latin typeface="DejaVuSans-Bold_8v_1"/>
              </a:rPr>
              <a:t>Study Notion portal</a:t>
            </a:r>
            <a:endParaRPr lang="en-IN" sz="8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BD0C21-0A9B-CCE6-C274-30AB930D1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5110" y="3728254"/>
            <a:ext cx="5184775" cy="2334306"/>
          </a:xfrm>
        </p:spPr>
        <p:txBody>
          <a:bodyPr>
            <a:normAutofit fontScale="70000" lnSpcReduction="20000"/>
          </a:bodyPr>
          <a:lstStyle/>
          <a:p>
            <a:pPr marL="635" indent="-1905">
              <a:lnSpc>
                <a:spcPct val="107000"/>
              </a:lnSpc>
              <a:spcAft>
                <a:spcPts val="800"/>
              </a:spcAft>
            </a:pPr>
            <a:r>
              <a:rPr lang="en-IN" sz="3100" b="1" kern="100" dirty="0">
                <a:solidFill>
                  <a:schemeClr val="tx1">
                    <a:lumMod val="75000"/>
                  </a:schemeClr>
                </a:solidFill>
                <a:effectLst/>
                <a:latin typeface="Calibri body"/>
                <a:ea typeface="Calibri" panose="020F0502020204030204" pitchFamily="34" charset="0"/>
                <a:cs typeface="Times New Roman" panose="02020603050405020304" pitchFamily="18" charset="0"/>
              </a:rPr>
              <a:t>Submitted by:</a:t>
            </a:r>
          </a:p>
          <a:p>
            <a:pPr marL="635" indent="-1905">
              <a:lnSpc>
                <a:spcPct val="107000"/>
              </a:lnSpc>
              <a:spcAft>
                <a:spcPts val="800"/>
              </a:spcAft>
            </a:pPr>
            <a:r>
              <a:rPr lang="en-IN" sz="2900" b="1" dirty="0">
                <a:latin typeface="Calibri body"/>
                <a:ea typeface="Calibri" panose="020F0502020204030204" pitchFamily="34" charset="0"/>
                <a:cs typeface="Calibri" panose="020F0502020204030204" pitchFamily="34" charset="0"/>
              </a:rPr>
              <a:t>		Manoj Kumar</a:t>
            </a:r>
          </a:p>
          <a:p>
            <a:pPr marL="635" indent="-1905">
              <a:lnSpc>
                <a:spcPct val="107000"/>
              </a:lnSpc>
              <a:spcAft>
                <a:spcPts val="800"/>
              </a:spcAft>
            </a:pPr>
            <a:r>
              <a:rPr lang="en-IN" sz="2900" b="1" dirty="0">
                <a:latin typeface="Calibri body"/>
                <a:ea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IN" sz="2900" b="1" dirty="0" err="1">
                <a:latin typeface="Calibri body"/>
                <a:ea typeface="Calibri" panose="020F0502020204030204" pitchFamily="34" charset="0"/>
                <a:cs typeface="Calibri" panose="020F0502020204030204" pitchFamily="34" charset="0"/>
              </a:rPr>
              <a:t>Manibhushan</a:t>
            </a:r>
            <a:r>
              <a:rPr lang="en-IN" sz="2900" b="1" dirty="0">
                <a:latin typeface="Calibri body"/>
                <a:ea typeface="Calibri" panose="020F0502020204030204" pitchFamily="34" charset="0"/>
                <a:cs typeface="Calibri" panose="020F0502020204030204" pitchFamily="34" charset="0"/>
              </a:rPr>
              <a:t> Kumar</a:t>
            </a:r>
          </a:p>
          <a:p>
            <a:pPr marL="635" indent="-1905">
              <a:lnSpc>
                <a:spcPct val="107000"/>
              </a:lnSpc>
              <a:spcAft>
                <a:spcPts val="800"/>
              </a:spcAft>
            </a:pPr>
            <a:r>
              <a:rPr lang="en-IN" sz="2900" b="1" dirty="0">
                <a:latin typeface="Calibri body"/>
                <a:ea typeface="Calibri" panose="020F0502020204030204" pitchFamily="34" charset="0"/>
                <a:cs typeface="Calibri" panose="020F0502020204030204" pitchFamily="34" charset="0"/>
              </a:rPr>
              <a:t>		Ramchandra Nath Siddh</a:t>
            </a:r>
            <a:endParaRPr lang="en-IN" sz="2900" b="1" kern="100" dirty="0">
              <a:solidFill>
                <a:schemeClr val="tx1">
                  <a:lumMod val="75000"/>
                </a:schemeClr>
              </a:solidFill>
              <a:effectLst/>
              <a:latin typeface="Calibri body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35" indent="-1905">
              <a:lnSpc>
                <a:spcPct val="107000"/>
              </a:lnSpc>
              <a:spcAft>
                <a:spcPts val="800"/>
              </a:spcAft>
            </a:pPr>
            <a:r>
              <a:rPr lang="en-IN" sz="2600" b="1" dirty="0">
                <a:latin typeface="Calibri body"/>
              </a:rPr>
              <a:t>		Aditya Rajendra </a:t>
            </a:r>
            <a:r>
              <a:rPr lang="en-IN" sz="2600" b="1" dirty="0" err="1">
                <a:latin typeface="Calibri body"/>
              </a:rPr>
              <a:t>Narnaware</a:t>
            </a:r>
            <a:endParaRPr lang="en-IN" sz="2300" b="1" dirty="0">
              <a:solidFill>
                <a:schemeClr val="tx1">
                  <a:lumMod val="75000"/>
                </a:schemeClr>
              </a:solidFill>
              <a:latin typeface="Calibri body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9DFF1-2AD3-21BA-707E-87170E0575DD}"/>
              </a:ext>
            </a:extLst>
          </p:cNvPr>
          <p:cNvSpPr txBox="1"/>
          <p:nvPr/>
        </p:nvSpPr>
        <p:spPr>
          <a:xfrm>
            <a:off x="7315199" y="3728254"/>
            <a:ext cx="4234091" cy="1657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" indent="-1905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tx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800" b="1" kern="100" dirty="0">
                <a:solidFill>
                  <a:schemeClr val="tx1">
                    <a:lumMod val="75000"/>
                  </a:schemeClr>
                </a:solidFill>
                <a:effectLst/>
                <a:latin typeface="Calibri body"/>
                <a:ea typeface="Calibri" panose="020F0502020204030204" pitchFamily="34" charset="0"/>
                <a:cs typeface="Times New Roman" panose="02020603050405020304" pitchFamily="18" charset="0"/>
              </a:rPr>
              <a:t>Under the Guidance of:</a:t>
            </a:r>
          </a:p>
          <a:p>
            <a:pPr marL="635" indent="-1905">
              <a:lnSpc>
                <a:spcPct val="107000"/>
              </a:lnSpc>
              <a:spcAft>
                <a:spcPts val="800"/>
              </a:spcAft>
            </a:pPr>
            <a:r>
              <a:rPr lang="en-IN" sz="2800" kern="100" dirty="0">
                <a:solidFill>
                  <a:schemeClr val="tx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		</a:t>
            </a:r>
            <a:r>
              <a:rPr lang="en-IN" sz="2400" b="1" kern="100" dirty="0">
                <a:solidFill>
                  <a:schemeClr val="tx1">
                    <a:lumMod val="75000"/>
                  </a:schemeClr>
                </a:solidFill>
                <a:effectLst/>
                <a:latin typeface="Calibri body"/>
                <a:ea typeface="Calibri" panose="020F0502020204030204" pitchFamily="34" charset="0"/>
                <a:cs typeface="Times New Roman" panose="02020603050405020304" pitchFamily="18" charset="0"/>
              </a:rPr>
              <a:t>Mr. Deepak </a:t>
            </a:r>
            <a:r>
              <a:rPr lang="en-IN" sz="2400" b="1" kern="100" dirty="0" err="1">
                <a:solidFill>
                  <a:schemeClr val="tx1">
                    <a:lumMod val="75000"/>
                  </a:schemeClr>
                </a:solidFill>
                <a:effectLst/>
                <a:latin typeface="Calibri body"/>
                <a:ea typeface="Calibri" panose="020F0502020204030204" pitchFamily="34" charset="0"/>
                <a:cs typeface="Times New Roman" panose="02020603050405020304" pitchFamily="18" charset="0"/>
              </a:rPr>
              <a:t>Painuli</a:t>
            </a:r>
            <a:endParaRPr lang="en-IN" sz="2400" kern="100" dirty="0">
              <a:solidFill>
                <a:schemeClr val="tx1">
                  <a:lumMod val="75000"/>
                </a:schemeClr>
              </a:solidFill>
              <a:effectLst/>
              <a:latin typeface="Calibri body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" indent="-1905"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tx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	</a:t>
            </a:r>
            <a:r>
              <a:rPr lang="en-IN" sz="2400" kern="100" dirty="0">
                <a:solidFill>
                  <a:schemeClr val="tx1">
                    <a:lumMod val="75000"/>
                  </a:schemeClr>
                </a:solidFill>
                <a:effectLst/>
                <a:latin typeface="Calibri body"/>
                <a:ea typeface="Calibri" panose="020F0502020204030204" pitchFamily="34" charset="0"/>
                <a:cs typeface="Times New Roman" panose="02020603050405020304" pitchFamily="18" charset="0"/>
              </a:rPr>
              <a:t>Assistant professor</a:t>
            </a:r>
            <a:endParaRPr lang="en-IN" sz="1600" dirty="0">
              <a:solidFill>
                <a:schemeClr val="tx1">
                  <a:lumMod val="75000"/>
                </a:schemeClr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824969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B487B3-27EC-F192-77F9-78942ECB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54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7CE89E-4B8C-AF2D-EA64-2DCE2D43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68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677E4-765D-C790-0569-D3ED6F163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0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DFD4EC-2469-5134-803B-470C5CC9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22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8F5245-DDAE-6C75-A4AD-7AD9CA767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99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8678C-C439-6510-FCE2-85F03FAE3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156" y="2648858"/>
            <a:ext cx="5585958" cy="1182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6000" u="sng" dirty="0">
                <a:latin typeface="Calibri body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9655D-D9B3-16DC-1AF9-53233DB8F0DC}"/>
              </a:ext>
            </a:extLst>
          </p:cNvPr>
          <p:cNvSpPr txBox="1"/>
          <p:nvPr/>
        </p:nvSpPr>
        <p:spPr>
          <a:xfrm flipH="1">
            <a:off x="7395029" y="6023429"/>
            <a:ext cx="421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2"/>
              </a:rPr>
              <a:t>https://study-notion-mega-project-frontend.vercel.app/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9079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BAA1-4A9F-1F1A-4BF8-ABB2807C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7" y="-121711"/>
            <a:ext cx="9905998" cy="1478570"/>
          </a:xfrm>
        </p:spPr>
        <p:txBody>
          <a:bodyPr/>
          <a:lstStyle/>
          <a:p>
            <a:r>
              <a:rPr lang="en-IN" dirty="0"/>
              <a:t>Ui Design of Projects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9E3D00-67D3-2FB4-D3EC-1A0F054E5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7772"/>
            <a:ext cx="12191999" cy="5820228"/>
          </a:xfrm>
        </p:spPr>
      </p:pic>
    </p:spTree>
    <p:extLst>
      <p:ext uri="{BB962C8B-B14F-4D97-AF65-F5344CB8AC3E}">
        <p14:creationId xmlns:p14="http://schemas.microsoft.com/office/powerpoint/2010/main" val="56880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6E2BA-5176-C59A-F84E-0609604A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575F6D"/>
                </a:solidFill>
                <a:effectLst/>
                <a:latin typeface="LiberationSerif-Bold_8-_2"/>
              </a:rPr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08C9F-1CD6-CB46-4C71-FD154BE62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StudyNotion</a:t>
            </a:r>
            <a:r>
              <a:rPr lang="en-US" dirty="0"/>
              <a:t> is a fully functional EdTech platform that enables users to create, consume, and rate educational content. </a:t>
            </a:r>
          </a:p>
          <a:p>
            <a:r>
              <a:rPr lang="en-US" dirty="0"/>
              <a:t>The platform is built using the MERN stack, which includes ReactJS, NodeJS, MongoDB, and </a:t>
            </a:r>
            <a:r>
              <a:rPr lang="en-US" dirty="0" err="1"/>
              <a:t>ExpressJS</a:t>
            </a:r>
            <a:r>
              <a:rPr lang="en-US" dirty="0"/>
              <a:t>. </a:t>
            </a:r>
            <a:r>
              <a:rPr lang="en-US" dirty="0" err="1"/>
              <a:t>StudyNotion</a:t>
            </a:r>
            <a:r>
              <a:rPr lang="en-US" dirty="0"/>
              <a:t> aims to provide a seamless and interactive learning experience for students, making education more accessible and engaging. </a:t>
            </a:r>
          </a:p>
          <a:p>
            <a:r>
              <a:rPr lang="en-US" dirty="0"/>
              <a:t>Additionally, the platform serves as a platform for instructors to showcase their expertise and connect with learners across the globe.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1148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D420-48C0-48C1-A6B4-31090CF9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575F6D"/>
                </a:solidFill>
                <a:effectLst/>
                <a:latin typeface="LiberationSerif-Bold_8-_3"/>
              </a:rPr>
              <a:t>System Architecture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453BA-F509-E671-FD18-66A1A6FE7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StudyNotion</a:t>
            </a:r>
            <a:r>
              <a:rPr lang="en-US" dirty="0"/>
              <a:t> EdTech platform consists of three main components: </a:t>
            </a:r>
          </a:p>
          <a:p>
            <a:r>
              <a:rPr lang="en-US" dirty="0"/>
              <a:t>the front-end, </a:t>
            </a:r>
          </a:p>
          <a:p>
            <a:r>
              <a:rPr lang="en-US" dirty="0"/>
              <a:t>the back-end, </a:t>
            </a:r>
          </a:p>
          <a:p>
            <a:r>
              <a:rPr lang="en-US" dirty="0"/>
              <a:t>and the database. </a:t>
            </a:r>
          </a:p>
          <a:p>
            <a:r>
              <a:rPr lang="en-US" dirty="0"/>
              <a:t>The platform follows a client-server architecture, with the front-end serving as the client and the back-end and database serving as the server.</a:t>
            </a:r>
          </a:p>
        </p:txBody>
      </p:sp>
    </p:spTree>
    <p:extLst>
      <p:ext uri="{BB962C8B-B14F-4D97-AF65-F5344CB8AC3E}">
        <p14:creationId xmlns:p14="http://schemas.microsoft.com/office/powerpoint/2010/main" val="2356138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7E818A-AD46-4B36-6164-C201D4D3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57" y="3258212"/>
            <a:ext cx="10821910" cy="3505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13A16E-F272-E60B-4187-5D385409EF12}"/>
              </a:ext>
            </a:extLst>
          </p:cNvPr>
          <p:cNvSpPr txBox="1"/>
          <p:nvPr/>
        </p:nvSpPr>
        <p:spPr>
          <a:xfrm>
            <a:off x="845457" y="1212334"/>
            <a:ext cx="11419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800" dirty="0"/>
              <a:t>Project Pipeline</a:t>
            </a:r>
          </a:p>
          <a:p>
            <a:endParaRPr lang="en-IN" sz="3800" dirty="0"/>
          </a:p>
          <a:p>
            <a:r>
              <a:rPr lang="en-US" sz="2000" dirty="0"/>
              <a:t>Below is a high-level diagram that illustrates the architecture of the </a:t>
            </a:r>
            <a:r>
              <a:rPr lang="en-US" sz="2000" dirty="0" err="1"/>
              <a:t>StudyNotion</a:t>
            </a:r>
            <a:r>
              <a:rPr lang="en-US" sz="2000" dirty="0"/>
              <a:t> EdTech platform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96742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51D3B-3FAB-C34D-B7A9-1EDE71127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613" y="618519"/>
            <a:ext cx="9905998" cy="1478570"/>
          </a:xfrm>
        </p:spPr>
        <p:txBody>
          <a:bodyPr/>
          <a:lstStyle/>
          <a:p>
            <a:r>
              <a:rPr lang="en-IN" dirty="0"/>
              <a:t>Front-End 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1334F-939A-7F49-A395-285056FB0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front-end of the platform is built using ReactJS, which allows for the creation of dynamic and responsive user interfaces, crucial for providing an engaging learning experience to students. The front-end communicates with the back-end using RESTful API calls. </a:t>
            </a:r>
          </a:p>
          <a:p>
            <a:pPr algn="l"/>
            <a:r>
              <a:rPr lang="en-US" dirty="0"/>
              <a:t>For Students:</a:t>
            </a:r>
          </a:p>
          <a:p>
            <a:pPr algn="l"/>
            <a:r>
              <a:rPr lang="en-US" dirty="0"/>
              <a:t>Homepage, Course List, Wishlist, Cart Checkout Course Content, User, </a:t>
            </a:r>
            <a:r>
              <a:rPr lang="en-US" dirty="0" err="1"/>
              <a:t>DetailsUser</a:t>
            </a:r>
            <a:r>
              <a:rPr lang="en-US" dirty="0"/>
              <a:t>, Edit Details</a:t>
            </a:r>
          </a:p>
          <a:p>
            <a:pPr algn="l"/>
            <a:r>
              <a:rPr lang="en-US" dirty="0"/>
              <a:t>Front-end Tools and Libraries</a:t>
            </a:r>
          </a:p>
          <a:p>
            <a:pPr algn="l"/>
            <a:r>
              <a:rPr lang="en-US" dirty="0"/>
              <a:t>To build the front-end, we use frameworks and libraries such as ReactJS, CSS, and Tailwind for styling, and Redux for state management.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6EDF3"/>
              </a:solidFill>
              <a:effectLst/>
              <a:highlight>
                <a:srgbClr val="0D1117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9618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C51D7-E8C6-8A83-DE09-FC18F1F3D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575F6D"/>
                </a:solidFill>
                <a:latin typeface="LiberationSerif_93_5"/>
              </a:rPr>
              <a:t>Back-End part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0512E-71E6-8FE5-575D-AE3FBF507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51000"/>
            <a:ext cx="10678055" cy="51138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back-end of the platform is built using NodeJS and </a:t>
            </a:r>
            <a:r>
              <a:rPr lang="en-US" dirty="0" err="1"/>
              <a:t>ExpressJS</a:t>
            </a:r>
            <a:r>
              <a:rPr lang="en-US" dirty="0"/>
              <a:t>, providing APIs for the front-end to consume. These APIs include functionalities such as user authentication, course creation, and course consumption. The back-end also handles the logic for processing and storing the course content and user data.</a:t>
            </a:r>
          </a:p>
          <a:p>
            <a:pPr algn="l"/>
            <a:r>
              <a:rPr lang="en-US" dirty="0"/>
              <a:t>Back-end Features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User Authentication and Authorization: Students and instructors can sign up and log in to the platform using their email addresses and passwords. The platform also supports OTP (One-Time Password) verification and forgot password functionality for added security.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Course Management, Payment </a:t>
            </a:r>
            <a:r>
              <a:rPr lang="en-US" dirty="0" err="1"/>
              <a:t>Integratio</a:t>
            </a:r>
            <a:r>
              <a:rPr lang="en-US" dirty="0"/>
              <a:t>, Cloud-based Media Management, Markdown Formatting.</a:t>
            </a:r>
          </a:p>
          <a:p>
            <a:pPr algn="l"/>
            <a:r>
              <a:rPr lang="en-US" dirty="0"/>
              <a:t>Back-end Frameworks, Libraries, and Tools</a:t>
            </a:r>
          </a:p>
          <a:p>
            <a:pPr algn="l"/>
            <a:r>
              <a:rPr lang="en-US" dirty="0"/>
              <a:t>The back-end of </a:t>
            </a:r>
            <a:r>
              <a:rPr lang="en-US" dirty="0" err="1"/>
              <a:t>StudyNotion</a:t>
            </a:r>
            <a:r>
              <a:rPr lang="en-US" dirty="0"/>
              <a:t> uses various frameworks, libraries, and tools to ensure its functionality and performance, including: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Node.js, Express.js, </a:t>
            </a:r>
            <a:r>
              <a:rPr lang="en-US" dirty="0" err="1"/>
              <a:t>MongoDBJWT</a:t>
            </a:r>
            <a:r>
              <a:rPr lang="en-US" dirty="0"/>
              <a:t> (JSON Web Tokens), </a:t>
            </a:r>
            <a:r>
              <a:rPr lang="en-US" dirty="0" err="1"/>
              <a:t>Bcrypt</a:t>
            </a:r>
            <a:r>
              <a:rPr lang="en-US" dirty="0"/>
              <a:t>, Mongoose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848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04B1-AE66-7D5A-326E-27871DAF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575F6D"/>
                </a:solidFill>
                <a:latin typeface="LiberationSerif-Bold_8-_4"/>
              </a:rPr>
              <a:t>Database part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94796-3505-76B5-BCE7-85015F4A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/>
            <a:r>
              <a:rPr lang="en-US" dirty="0"/>
              <a:t>Data Models and Database Schema</a:t>
            </a:r>
          </a:p>
          <a:p>
            <a:pPr algn="l"/>
            <a:r>
              <a:rPr lang="en-US" dirty="0"/>
              <a:t>The back-end of </a:t>
            </a:r>
            <a:r>
              <a:rPr lang="en-US" dirty="0" err="1"/>
              <a:t>StudyNotion</a:t>
            </a:r>
            <a:r>
              <a:rPr lang="en-US" dirty="0"/>
              <a:t> uses several data models and database schemas to manage data, including: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Student Schema, Instructor Schema, Course Schema</a:t>
            </a:r>
          </a:p>
          <a:p>
            <a:r>
              <a:rPr lang="en-US" dirty="0"/>
              <a:t>The database for the platform is built using MongoDB, a NoSQL database that provides a flexible and scalable data storage solution. </a:t>
            </a:r>
          </a:p>
          <a:p>
            <a:r>
              <a:rPr lang="en-US" dirty="0"/>
              <a:t>MongoDB allows for the storage of unstructured and semi-structured data. </a:t>
            </a:r>
          </a:p>
          <a:p>
            <a:r>
              <a:rPr lang="en-US" dirty="0"/>
              <a:t>The database stores the course content, user data, and other relevant information related to the platform.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4908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030F-6DC0-1C37-2103-5B761DBC7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2229"/>
            <a:ext cx="9905998" cy="1478570"/>
          </a:xfrm>
        </p:spPr>
        <p:txBody>
          <a:bodyPr/>
          <a:lstStyle/>
          <a:p>
            <a:r>
              <a:rPr lang="en-IN" dirty="0"/>
              <a:t>Api design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7A8CAE-39A6-452F-0072-341B09928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00" y="1582057"/>
            <a:ext cx="10239829" cy="5043714"/>
          </a:xfrm>
        </p:spPr>
      </p:pic>
    </p:spTree>
    <p:extLst>
      <p:ext uri="{BB962C8B-B14F-4D97-AF65-F5344CB8AC3E}">
        <p14:creationId xmlns:p14="http://schemas.microsoft.com/office/powerpoint/2010/main" val="23155087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806</TotalTime>
  <Words>541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-apple-system</vt:lpstr>
      <vt:lpstr>Arial</vt:lpstr>
      <vt:lpstr>Calibri body</vt:lpstr>
      <vt:lpstr>DejaVuSans-Bold_8v_1</vt:lpstr>
      <vt:lpstr>LiberationSerif_93_5</vt:lpstr>
      <vt:lpstr>LiberationSerif-Bold_8-_2</vt:lpstr>
      <vt:lpstr>LiberationSerif-Bold_8-_3</vt:lpstr>
      <vt:lpstr>LiberationSerif-Bold_8-_4</vt:lpstr>
      <vt:lpstr>Times New Roman</vt:lpstr>
      <vt:lpstr>Tw Cen MT</vt:lpstr>
      <vt:lpstr>Circuit</vt:lpstr>
      <vt:lpstr>Study Notion portal</vt:lpstr>
      <vt:lpstr>Ui Design of Projects</vt:lpstr>
      <vt:lpstr>INTRODUCTION</vt:lpstr>
      <vt:lpstr>System Architecture</vt:lpstr>
      <vt:lpstr>PowerPoint Presentation</vt:lpstr>
      <vt:lpstr>Front-End Part</vt:lpstr>
      <vt:lpstr>Back-End part</vt:lpstr>
      <vt:lpstr>Database part</vt:lpstr>
      <vt:lpstr>Api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RECOMMENDATION SYSTEM</dc:title>
  <dc:creator>Aditya Rajendra Narnaware</dc:creator>
  <cp:lastModifiedBy>ADITYA NARNAWARE</cp:lastModifiedBy>
  <cp:revision>8</cp:revision>
  <dcterms:created xsi:type="dcterms:W3CDTF">2023-12-18T03:40:02Z</dcterms:created>
  <dcterms:modified xsi:type="dcterms:W3CDTF">2024-04-28T03:50:32Z</dcterms:modified>
</cp:coreProperties>
</file>